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2A"/>
    <a:srgbClr val="FE7B1D"/>
    <a:srgbClr val="FF0061"/>
    <a:srgbClr val="546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D0D7-A7E0-B748-39AE-12421BB93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0B834-06CF-D22C-8B27-B96488D0B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89289-83A0-A88A-E9E6-CD5D0042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AD463-5CA4-3407-7424-66E3AFA2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599C2-8444-009E-349C-6D3759FF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2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FB96-3852-46AF-C7F0-8F86BA5C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31653-6AB2-0BED-BED4-F5A919288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B53F-96C1-1F4D-9195-976247CE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ADC71-0C02-DAD7-CAAE-299526E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6B43-3B26-5FBF-F98E-D529515E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3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ED05F-9E2A-329D-8B67-0B605B0CF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75859-3D26-1C00-961C-39875A5A3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D05C-996F-108E-C07F-BDB97396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4C9ED-EB34-12F8-6A26-04AC6F0C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E9616-A6D2-D2AF-1A06-94218D4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43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B591-EB1C-0FEA-EC17-675440BA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D12E-5949-00D5-8B27-F47A0BF8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59890-792B-4643-9F8F-B265766A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94C4A-10CE-9865-3651-D20A7054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A0D9-FB49-19EC-2748-FDAD2D0B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1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FB4B-04BA-20E2-C167-2DE1274C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E338-6959-D0B8-A19D-FB2E308E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B404D-E3A0-D627-4453-A9509711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1B7F7-30E8-A9AB-6D7D-E4E75F30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F267-24C0-B004-09B4-5C61F9FD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41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6CCB-D6A2-1129-FF9A-8CCA4049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CC6B-E44A-342E-2B6A-3FCDDBC18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2CDD8-0920-7697-CC54-31EBAC774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8BB95-7F4B-B23D-42C0-39E056D8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E0601-4C9D-AFBA-B8E9-4AE6EB02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FED45-4984-DAA9-C605-937E9D6F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21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072-70D8-A7B2-4C9C-73F69958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ECC2B-DF11-F0DC-F46A-3D0E53979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27B9B-0E87-B3DC-74F7-03B52EBD7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CA842-A89F-1371-E8C7-9E65AC904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5BB39-96E7-C232-B4C1-57CB5F1EB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E631E-54F6-0410-BB13-B7A7860D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01CCF-E3FF-483A-865B-64D98678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4F506-FD0E-7DFD-049A-570F0F9A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5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FA3D-DEE5-B2A6-485A-3F6CB24E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C0AE0-2114-3E6D-9CEF-383BB817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F62A9-9AE2-EA08-1CC7-031FE4A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2FDD1-AD67-F053-8297-8B1398C4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98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73AA5F-DE1E-F54B-8BE2-1950233B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B9F4-F08B-36A0-CEF2-C2CB0A2A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4AB0-5AA4-F499-353B-10F14060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A764-2634-DFA1-84D5-FDB2C9EC2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78E44-48DE-F1BF-90CB-2ACEF7CB4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1388-6DD1-687A-387A-23395A633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39745-2233-86F9-61D2-43CCFFAB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CD06-C883-133F-049E-F16B0C83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2490-3C3A-B634-07D4-1E3790D7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1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478C-BCBA-6A54-43DF-14F6E8F9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4E722-2886-F126-54E9-73ED1EF77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25CF3-E4FF-47A1-E2EC-35ADDACA8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A671D-F47A-0C1E-D097-4C2223F5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2E25C-6823-AB56-8BFC-EB05423A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36097-EF6F-44A6-AEE2-7C10021D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17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AA2A"/>
            </a:gs>
            <a:gs pos="100000">
              <a:srgbClr val="FE7B1D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5B10E-088D-A53F-205F-B78E9B1D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D32C5-7326-6FD1-B582-653D73E8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43CF-2322-E994-F72C-906BD88F1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15526-CBE1-40EB-8AC4-F99B78EF4565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77697-5DFD-8986-1DA7-C7031B19C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EA0FC-4B0E-52E9-DBC3-47FADD66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1CB51-64CD-4708-B722-D5E33C932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2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C512A-ADCA-D64A-9EC0-F11D196C9D88}"/>
              </a:ext>
            </a:extLst>
          </p:cNvPr>
          <p:cNvSpPr txBox="1"/>
          <p:nvPr/>
        </p:nvSpPr>
        <p:spPr>
          <a:xfrm>
            <a:off x="795669" y="5869172"/>
            <a:ext cx="540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GDSC </a:t>
            </a:r>
            <a:r>
              <a:rPr lang="it-IT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PoliMi</a:t>
            </a:r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3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– Group 9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169665-5E50-4145-1F77-E02003EC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9690"/>
            <a:ext cx="5661871" cy="4603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64490C-4DA7-621C-15E0-F8AEA9057763}"/>
              </a:ext>
            </a:extLst>
          </p:cNvPr>
          <p:cNvSpPr txBox="1"/>
          <p:nvPr/>
        </p:nvSpPr>
        <p:spPr>
          <a:xfrm>
            <a:off x="795669" y="485272"/>
            <a:ext cx="5401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Sproug</a:t>
            </a:r>
            <a:r>
              <a:rPr lang="it-IT" sz="44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Sprint</a:t>
            </a:r>
            <a:endParaRPr lang="en-GB" sz="4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8218F-E5AC-6035-8CA9-4C61490EBF25}"/>
              </a:ext>
            </a:extLst>
          </p:cNvPr>
          <p:cNvSpPr txBox="1"/>
          <p:nvPr/>
        </p:nvSpPr>
        <p:spPr>
          <a:xfrm>
            <a:off x="795669" y="1231977"/>
            <a:ext cx="540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Dare to </a:t>
            </a:r>
            <a:r>
              <a:rPr lang="it-IT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grow</a:t>
            </a:r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!</a:t>
            </a:r>
            <a:endParaRPr lang="en-GB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029398A-D9E2-8C2E-B3DE-371530D82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8850" y="731914"/>
            <a:ext cx="1779021" cy="5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14B-371F-D9F0-20B0-35815505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Problem</a:t>
            </a:r>
            <a:endParaRPr lang="en-GB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15981-14E1-CF28-97A9-FFB53677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Importance of </a:t>
            </a:r>
            <a:r>
              <a:rPr lang="en-GB" b="1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Sustainable Farming</a:t>
            </a:r>
            <a:endParaRPr lang="en-GB" b="0" i="0" dirty="0">
              <a:solidFill>
                <a:schemeClr val="bg1"/>
              </a:solidFill>
              <a:effectLst/>
              <a:latin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Policymakers' Role in </a:t>
            </a:r>
            <a:r>
              <a:rPr lang="en-GB" b="1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Sustainable Farming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Need for </a:t>
            </a:r>
            <a:r>
              <a:rPr lang="en-GB" b="1" i="0" dirty="0">
                <a:solidFill>
                  <a:schemeClr val="bg1"/>
                </a:solidFill>
                <a:effectLst/>
                <a:latin typeface="Inter" panose="02000503000000020004" pitchFamily="2" charset="0"/>
              </a:rPr>
              <a:t>Increased Public Awareness</a:t>
            </a:r>
          </a:p>
        </p:txBody>
      </p:sp>
      <p:pic>
        <p:nvPicPr>
          <p:cNvPr id="1026" name="Picture 2" descr="Sustainable Farming in Developing Countries - The Borgen Project">
            <a:extLst>
              <a:ext uri="{FF2B5EF4-FFF2-40B4-BE49-F238E27FC236}">
                <a16:creationId xmlns:a16="http://schemas.microsoft.com/office/drawing/2014/main" id="{224FF7E1-2C6C-3130-AA0B-00CE6E76D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7"/>
          <a:stretch/>
        </p:blipFill>
        <p:spPr bwMode="auto">
          <a:xfrm>
            <a:off x="-5260258" y="4197940"/>
            <a:ext cx="7620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Sustainable Farming Practices and Why They Matter">
            <a:extLst>
              <a:ext uri="{FF2B5EF4-FFF2-40B4-BE49-F238E27FC236}">
                <a16:creationId xmlns:a16="http://schemas.microsoft.com/office/drawing/2014/main" id="{41FE2F17-1D35-075F-8DC5-B9840C4A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42" y="4197939"/>
            <a:ext cx="6096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ing for a Sustainable Future">
            <a:extLst>
              <a:ext uri="{FF2B5EF4-FFF2-40B4-BE49-F238E27FC236}">
                <a16:creationId xmlns:a16="http://schemas.microsoft.com/office/drawing/2014/main" id="{D9B395EA-367D-CFDA-8FC4-42C44674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42" y="4197939"/>
            <a:ext cx="6477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0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D11D-3319-3AC5-5B30-521DCA0C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Solution</a:t>
            </a:r>
            <a:endParaRPr lang="en-GB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4FA0F-6450-3E58-570B-BD384D2C4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4806" cy="4344169"/>
          </a:xfrm>
        </p:spPr>
        <p:txBody>
          <a:bodyPr/>
          <a:lstStyle/>
          <a:p>
            <a:pPr marL="0" indent="0">
              <a:buNone/>
            </a:pPr>
            <a:r>
              <a:rPr lang="it-IT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EduTech</a:t>
            </a:r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!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Targeting</a:t>
            </a:r>
          </a:p>
          <a:p>
            <a:pPr>
              <a:buFontTx/>
              <a:buChar char="-"/>
            </a:pPr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General Public,</a:t>
            </a:r>
            <a:b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via middle school </a:t>
            </a:r>
            <a:r>
              <a:rPr lang="it-IT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kids</a:t>
            </a:r>
            <a:endParaRPr lang="it-IT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FontTx/>
              <a:buChar char="-"/>
            </a:pPr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Policymakers</a:t>
            </a:r>
          </a:p>
          <a:p>
            <a:pPr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Educators</a:t>
            </a:r>
            <a:endParaRPr lang="it-IT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080" name="Picture 8" descr="educative-scaled.webp [webp-to-jpg output image]">
            <a:extLst>
              <a:ext uri="{FF2B5EF4-FFF2-40B4-BE49-F238E27FC236}">
                <a16:creationId xmlns:a16="http://schemas.microsoft.com/office/drawing/2014/main" id="{7C9DB6AF-D877-E6F8-E931-E8C21EEDF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2" r="19804"/>
          <a:stretch/>
        </p:blipFill>
        <p:spPr bwMode="auto">
          <a:xfrm>
            <a:off x="5506065" y="0"/>
            <a:ext cx="66859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OS 17.4">
            <a:extLst>
              <a:ext uri="{FF2B5EF4-FFF2-40B4-BE49-F238E27FC236}">
                <a16:creationId xmlns:a16="http://schemas.microsoft.com/office/drawing/2014/main" id="{C793AE8C-804F-3A8B-87B3-61527ECF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33" y="46457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7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D896-2783-57E4-91C0-F7DD81F8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Product</a:t>
            </a:r>
            <a:endParaRPr lang="en-GB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EFD37-3649-846B-BC32-8A9B0C901ADF}"/>
              </a:ext>
            </a:extLst>
          </p:cNvPr>
          <p:cNvSpPr txBox="1"/>
          <p:nvPr/>
        </p:nvSpPr>
        <p:spPr>
          <a:xfrm>
            <a:off x="838200" y="1258519"/>
            <a:ext cx="540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Educational Starter Kit</a:t>
            </a:r>
            <a:endParaRPr lang="en-GB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Picture 7" descr="A white robot with a red mushroom cap">
            <a:extLst>
              <a:ext uri="{FF2B5EF4-FFF2-40B4-BE49-F238E27FC236}">
                <a16:creationId xmlns:a16="http://schemas.microsoft.com/office/drawing/2014/main" id="{93A8F108-E37A-4EDA-4F57-1247DCCA8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95" y="663842"/>
            <a:ext cx="4376340" cy="5530316"/>
          </a:xfrm>
          <a:prstGeom prst="rect">
            <a:avLst/>
          </a:prstGeom>
        </p:spPr>
      </p:pic>
      <p:pic>
        <p:nvPicPr>
          <p:cNvPr id="5122" name="Picture 2" descr="iOS 17.4">
            <a:extLst>
              <a:ext uri="{FF2B5EF4-FFF2-40B4-BE49-F238E27FC236}">
                <a16:creationId xmlns:a16="http://schemas.microsoft.com/office/drawing/2014/main" id="{7013A129-5087-6D83-B6D3-89B0B30F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43" y="2840339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C8E0BA-5A95-0617-6CC6-86707DB2C024}"/>
              </a:ext>
            </a:extLst>
          </p:cNvPr>
          <p:cNvSpPr txBox="1">
            <a:spLocks/>
          </p:cNvSpPr>
          <p:nvPr/>
        </p:nvSpPr>
        <p:spPr>
          <a:xfrm>
            <a:off x="1879288" y="2893924"/>
            <a:ext cx="2898442" cy="56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Affordable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53A5F-2C4B-FE72-995F-40FC362E9E8A}"/>
              </a:ext>
            </a:extLst>
          </p:cNvPr>
          <p:cNvSpPr txBox="1">
            <a:spLocks/>
          </p:cNvSpPr>
          <p:nvPr/>
        </p:nvSpPr>
        <p:spPr>
          <a:xfrm>
            <a:off x="1879288" y="3822307"/>
            <a:ext cx="2898442" cy="56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Scalable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8" name="Picture 4" descr="iOS 17.4">
            <a:extLst>
              <a:ext uri="{FF2B5EF4-FFF2-40B4-BE49-F238E27FC236}">
                <a16:creationId xmlns:a16="http://schemas.microsoft.com/office/drawing/2014/main" id="{1A6B25F0-CFE3-982B-AF3A-127B31BE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43" y="3747746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OS 17.4">
            <a:extLst>
              <a:ext uri="{FF2B5EF4-FFF2-40B4-BE49-F238E27FC236}">
                <a16:creationId xmlns:a16="http://schemas.microsoft.com/office/drawing/2014/main" id="{E627E1E5-D09D-83FE-F005-4193E7B7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5" y="4655153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C8EE966-19C2-24FB-D8E9-F6BB430E1AD6}"/>
              </a:ext>
            </a:extLst>
          </p:cNvPr>
          <p:cNvSpPr txBox="1">
            <a:spLocks/>
          </p:cNvSpPr>
          <p:nvPr/>
        </p:nvSpPr>
        <p:spPr>
          <a:xfrm>
            <a:off x="1879288" y="4717145"/>
            <a:ext cx="2898442" cy="56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Fidelization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E646CF-E47F-8C49-29AC-16686B57F4E2}"/>
              </a:ext>
            </a:extLst>
          </p:cNvPr>
          <p:cNvGrpSpPr/>
          <p:nvPr/>
        </p:nvGrpSpPr>
        <p:grpSpPr>
          <a:xfrm>
            <a:off x="8914052" y="663842"/>
            <a:ext cx="2515675" cy="5467187"/>
            <a:chOff x="6883774" y="365125"/>
            <a:chExt cx="2515675" cy="54671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C5020D-C109-5971-9A0D-ADAAF5AAB227}"/>
                </a:ext>
              </a:extLst>
            </p:cNvPr>
            <p:cNvGrpSpPr/>
            <p:nvPr/>
          </p:nvGrpSpPr>
          <p:grpSpPr>
            <a:xfrm>
              <a:off x="6951057" y="365125"/>
              <a:ext cx="2410321" cy="2951512"/>
              <a:chOff x="2642991" y="782538"/>
              <a:chExt cx="4118039" cy="5042665"/>
            </a:xfrm>
          </p:grpSpPr>
          <p:pic>
            <p:nvPicPr>
              <p:cNvPr id="22" name="Picture 21" descr="A white and orange mushroom shaped object">
                <a:extLst>
                  <a:ext uri="{FF2B5EF4-FFF2-40B4-BE49-F238E27FC236}">
                    <a16:creationId xmlns:a16="http://schemas.microsoft.com/office/drawing/2014/main" id="{C9D1B41E-2B5A-7608-C9EF-83E4D968C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06" t="18619" r="42076" b="14536"/>
              <a:stretch/>
            </p:blipFill>
            <p:spPr>
              <a:xfrm>
                <a:off x="4677057" y="782538"/>
                <a:ext cx="2083973" cy="5042665"/>
              </a:xfrm>
              <a:prstGeom prst="rect">
                <a:avLst/>
              </a:prstGeom>
            </p:spPr>
          </p:pic>
          <p:pic>
            <p:nvPicPr>
              <p:cNvPr id="24" name="Picture 23" descr="A white and orange mushroom shaped object&#10;&#10;Description automatically generated">
                <a:extLst>
                  <a:ext uri="{FF2B5EF4-FFF2-40B4-BE49-F238E27FC236}">
                    <a16:creationId xmlns:a16="http://schemas.microsoft.com/office/drawing/2014/main" id="{73B00E2F-B344-E17E-7E99-EA317195F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30" t="15481" r="40268" b="10990"/>
              <a:stretch/>
            </p:blipFill>
            <p:spPr>
              <a:xfrm>
                <a:off x="2642991" y="782538"/>
                <a:ext cx="2204186" cy="5042665"/>
              </a:xfrm>
              <a:prstGeom prst="rect">
                <a:avLst/>
              </a:prstGeom>
            </p:spPr>
          </p:pic>
        </p:grpSp>
        <p:pic>
          <p:nvPicPr>
            <p:cNvPr id="27" name="Picture 26" descr="A group of white bottles with a sprayer&#10;&#10;Description automatically generated">
              <a:extLst>
                <a:ext uri="{FF2B5EF4-FFF2-40B4-BE49-F238E27FC236}">
                  <a16:creationId xmlns:a16="http://schemas.microsoft.com/office/drawing/2014/main" id="{DDA9487B-E4B1-86A8-F26D-91E30FA8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774" y="3316637"/>
              <a:ext cx="2515675" cy="2515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82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D896-2783-57E4-91C0-F7DD81F8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Product</a:t>
            </a:r>
            <a:endParaRPr lang="en-GB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1C69C-C0B9-82D6-5DF2-C951EC827610}"/>
              </a:ext>
            </a:extLst>
          </p:cNvPr>
          <p:cNvSpPr txBox="1"/>
          <p:nvPr/>
        </p:nvSpPr>
        <p:spPr>
          <a:xfrm>
            <a:off x="838200" y="1258519"/>
            <a:ext cx="540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Sprout</a:t>
            </a:r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Sprint Mobile App</a:t>
            </a:r>
            <a:endParaRPr lang="en-GB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44758C-9EB9-B2E0-6A93-265236D75C40}"/>
              </a:ext>
            </a:extLst>
          </p:cNvPr>
          <p:cNvGrpSpPr/>
          <p:nvPr/>
        </p:nvGrpSpPr>
        <p:grpSpPr>
          <a:xfrm>
            <a:off x="5526008" y="-3430830"/>
            <a:ext cx="7956528" cy="12988671"/>
            <a:chOff x="-368954" y="-10767761"/>
            <a:chExt cx="14238619" cy="23243899"/>
          </a:xfrm>
        </p:grpSpPr>
        <p:pic>
          <p:nvPicPr>
            <p:cNvPr id="6" name="Picture 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03C31661-B9AB-E837-7AD5-AEBFE80A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4335" y="-4364739"/>
              <a:ext cx="3355330" cy="6858000"/>
            </a:xfrm>
            <a:prstGeom prst="rect">
              <a:avLst/>
            </a:prstGeom>
          </p:spPr>
        </p:pic>
        <p:pic>
          <p:nvPicPr>
            <p:cNvPr id="8" name="Picture 7" descr="A screen shot of a cell phone&#10;&#10;Description automatically generated">
              <a:extLst>
                <a:ext uri="{FF2B5EF4-FFF2-40B4-BE49-F238E27FC236}">
                  <a16:creationId xmlns:a16="http://schemas.microsoft.com/office/drawing/2014/main" id="{8F04F9B0-BEBA-CD21-751A-9DF1FAFA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938" y="2931677"/>
              <a:ext cx="3383727" cy="68580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FA2ACC0-714F-94F0-ACC6-EDEED9B45CAC}"/>
                </a:ext>
              </a:extLst>
            </p:cNvPr>
            <p:cNvGrpSpPr/>
            <p:nvPr/>
          </p:nvGrpSpPr>
          <p:grpSpPr>
            <a:xfrm>
              <a:off x="-368954" y="-10767761"/>
              <a:ext cx="10588435" cy="23243899"/>
              <a:chOff x="1847005" y="-13394230"/>
              <a:chExt cx="10588435" cy="23243899"/>
            </a:xfrm>
          </p:grpSpPr>
          <p:pic>
            <p:nvPicPr>
              <p:cNvPr id="10" name="Picture 9" descr="A phone screen with carrots&#10;&#10;Description automatically generated">
                <a:extLst>
                  <a:ext uri="{FF2B5EF4-FFF2-40B4-BE49-F238E27FC236}">
                    <a16:creationId xmlns:a16="http://schemas.microsoft.com/office/drawing/2014/main" id="{FFE2BB98-9BEC-8F75-764F-5FB27F2B2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9801" y="1027906"/>
                <a:ext cx="3355330" cy="6858000"/>
              </a:xfrm>
              <a:prstGeom prst="rect">
                <a:avLst/>
              </a:prstGeom>
            </p:spPr>
          </p:pic>
          <p:pic>
            <p:nvPicPr>
              <p:cNvPr id="12" name="Picture 11" descr="A screen shot of a phone&#10;&#10;Description automatically generated">
                <a:extLst>
                  <a:ext uri="{FF2B5EF4-FFF2-40B4-BE49-F238E27FC236}">
                    <a16:creationId xmlns:a16="http://schemas.microsoft.com/office/drawing/2014/main" id="{C4D5FD12-78DF-090D-3C81-31A07A4EB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598" y="2055813"/>
                <a:ext cx="3355330" cy="6858000"/>
              </a:xfrm>
              <a:prstGeom prst="rect">
                <a:avLst/>
              </a:prstGeom>
            </p:spPr>
          </p:pic>
          <p:pic>
            <p:nvPicPr>
              <p:cNvPr id="14" name="Picture 13" descr="A screen shot of a phone&#10;&#10;Description automatically generated">
                <a:extLst>
                  <a:ext uri="{FF2B5EF4-FFF2-40B4-BE49-F238E27FC236}">
                    <a16:creationId xmlns:a16="http://schemas.microsoft.com/office/drawing/2014/main" id="{5C90B247-6112-E656-44F1-285A51E0A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7005" y="2991669"/>
                <a:ext cx="3383727" cy="6858000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327052C-DEC3-E10C-D327-A8EBA283B4BC}"/>
                  </a:ext>
                </a:extLst>
              </p:cNvPr>
              <p:cNvGrpSpPr/>
              <p:nvPr/>
            </p:nvGrpSpPr>
            <p:grpSpPr>
              <a:xfrm>
                <a:off x="1907293" y="-13394230"/>
                <a:ext cx="10528147" cy="16020774"/>
                <a:chOff x="-1433438" y="-7996320"/>
                <a:chExt cx="10528147" cy="16020774"/>
              </a:xfrm>
            </p:grpSpPr>
            <p:pic>
              <p:nvPicPr>
                <p:cNvPr id="16" name="Picture 15" descr="A screen shot of a phone&#10;&#10;Description automatically generated">
                  <a:extLst>
                    <a:ext uri="{FF2B5EF4-FFF2-40B4-BE49-F238E27FC236}">
                      <a16:creationId xmlns:a16="http://schemas.microsoft.com/office/drawing/2014/main" id="{16A74877-6233-4A5D-AD39-E6B6E5886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5180" y="-747250"/>
                  <a:ext cx="3355330" cy="6858000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cell phone with flowers on it&#10;&#10;Description automatically generated">
                  <a:extLst>
                    <a:ext uri="{FF2B5EF4-FFF2-40B4-BE49-F238E27FC236}">
                      <a16:creationId xmlns:a16="http://schemas.microsoft.com/office/drawing/2014/main" id="{A34EE655-0932-2FFF-EF03-783AB9F29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3776" y="196630"/>
                  <a:ext cx="3380421" cy="6858000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34413DE-610D-91EC-F74E-89F94710E4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3438" y="1166454"/>
                  <a:ext cx="3355330" cy="6858000"/>
                </a:xfrm>
                <a:prstGeom prst="rect">
                  <a:avLst/>
                </a:prstGeom>
              </p:spPr>
            </p:pic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A9FE6F3-7ADB-45A7-ECBF-8CDF5BD689C4}"/>
                    </a:ext>
                  </a:extLst>
                </p:cNvPr>
                <p:cNvGrpSpPr/>
                <p:nvPr/>
              </p:nvGrpSpPr>
              <p:grpSpPr>
                <a:xfrm>
                  <a:off x="-1433438" y="-7996320"/>
                  <a:ext cx="10528147" cy="8797649"/>
                  <a:chOff x="866596" y="-1674178"/>
                  <a:chExt cx="10528147" cy="8797649"/>
                </a:xfrm>
              </p:grpSpPr>
              <p:pic>
                <p:nvPicPr>
                  <p:cNvPr id="22" name="Picture 21" descr="A cell phone with a diagram of molecules&#10;&#10;Description automatically generated">
                    <a:extLst>
                      <a:ext uri="{FF2B5EF4-FFF2-40B4-BE49-F238E27FC236}">
                        <a16:creationId xmlns:a16="http://schemas.microsoft.com/office/drawing/2014/main" id="{40750444-EA7B-3E03-B09A-684BF5B165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11016" y="-1674178"/>
                    <a:ext cx="3383727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screen shot of a cell phone&#10;&#10;Description automatically generated">
                    <a:extLst>
                      <a:ext uri="{FF2B5EF4-FFF2-40B4-BE49-F238E27FC236}">
                        <a16:creationId xmlns:a16="http://schemas.microsoft.com/office/drawing/2014/main" id="{68308F69-DB1A-718F-30A4-B4BE3E4D44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0504" y="-704353"/>
                    <a:ext cx="3383727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cell phone with cartoon carrots&#10;&#10;Description automatically generated">
                    <a:extLst>
                      <a:ext uri="{FF2B5EF4-FFF2-40B4-BE49-F238E27FC236}">
                        <a16:creationId xmlns:a16="http://schemas.microsoft.com/office/drawing/2014/main" id="{A8F3C08F-A32F-A286-553C-8C8B52274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6596" y="265471"/>
                    <a:ext cx="3387122" cy="685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9326E3-4A9A-F98F-5F5B-0993E1C8DD85}"/>
              </a:ext>
            </a:extLst>
          </p:cNvPr>
          <p:cNvGrpSpPr/>
          <p:nvPr/>
        </p:nvGrpSpPr>
        <p:grpSpPr>
          <a:xfrm>
            <a:off x="872000" y="2431642"/>
            <a:ext cx="4118035" cy="905988"/>
            <a:chOff x="926689" y="2165779"/>
            <a:chExt cx="4118035" cy="905988"/>
          </a:xfrm>
        </p:grpSpPr>
        <p:pic>
          <p:nvPicPr>
            <p:cNvPr id="2050" name="Picture 2" descr="iOS 17.4">
              <a:extLst>
                <a:ext uri="{FF2B5EF4-FFF2-40B4-BE49-F238E27FC236}">
                  <a16:creationId xmlns:a16="http://schemas.microsoft.com/office/drawing/2014/main" id="{E657C7B0-334F-AEC8-C440-B9A8B8C6D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689" y="2294843"/>
              <a:ext cx="675969" cy="67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D6698F62-C61F-A4D3-EA4B-433F05830653}"/>
                </a:ext>
              </a:extLst>
            </p:cNvPr>
            <p:cNvSpPr txBox="1">
              <a:spLocks/>
            </p:cNvSpPr>
            <p:nvPr/>
          </p:nvSpPr>
          <p:spPr>
            <a:xfrm>
              <a:off x="1846813" y="2165779"/>
              <a:ext cx="2898442" cy="6708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b="1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Gamification</a:t>
              </a:r>
              <a:endParaRPr lang="en-GB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77088DF0-82FA-7FEB-0629-D864E490B52E}"/>
                </a:ext>
              </a:extLst>
            </p:cNvPr>
            <p:cNvSpPr txBox="1">
              <a:spLocks/>
            </p:cNvSpPr>
            <p:nvPr/>
          </p:nvSpPr>
          <p:spPr>
            <a:xfrm>
              <a:off x="1856438" y="2613577"/>
              <a:ext cx="3188286" cy="4581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8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Leaderboard</a:t>
              </a:r>
              <a:r>
                <a:rPr lang="it-IT" sz="18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&amp; </a:t>
              </a:r>
              <a:r>
                <a:rPr lang="it-IT" sz="18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Seeds</a:t>
              </a:r>
              <a:endParaRPr lang="en-GB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5A08C5-0EF7-34FD-A3C5-777D4A9EC26C}"/>
              </a:ext>
            </a:extLst>
          </p:cNvPr>
          <p:cNvGrpSpPr/>
          <p:nvPr/>
        </p:nvGrpSpPr>
        <p:grpSpPr>
          <a:xfrm>
            <a:off x="838200" y="3525690"/>
            <a:ext cx="4151835" cy="928371"/>
            <a:chOff x="892889" y="3259827"/>
            <a:chExt cx="4151835" cy="928371"/>
          </a:xfrm>
        </p:grpSpPr>
        <p:pic>
          <p:nvPicPr>
            <p:cNvPr id="2052" name="Picture 4" descr="iOS 17.4">
              <a:extLst>
                <a:ext uri="{FF2B5EF4-FFF2-40B4-BE49-F238E27FC236}">
                  <a16:creationId xmlns:a16="http://schemas.microsoft.com/office/drawing/2014/main" id="{978D290F-3DFD-0727-A3AE-1C08C2F06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89" y="3259827"/>
              <a:ext cx="743567" cy="743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7F43688D-5F49-2AE0-CC40-59A5210385C3}"/>
                </a:ext>
              </a:extLst>
            </p:cNvPr>
            <p:cNvSpPr txBox="1">
              <a:spLocks/>
            </p:cNvSpPr>
            <p:nvPr/>
          </p:nvSpPr>
          <p:spPr>
            <a:xfrm>
              <a:off x="1846813" y="3282210"/>
              <a:ext cx="2898442" cy="6708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Learning</a:t>
              </a:r>
              <a:endParaRPr lang="en-GB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14D78F30-E405-1B8A-3ED5-4EC7B1A9BEA4}"/>
                </a:ext>
              </a:extLst>
            </p:cNvPr>
            <p:cNvSpPr txBox="1">
              <a:spLocks/>
            </p:cNvSpPr>
            <p:nvPr/>
          </p:nvSpPr>
          <p:spPr>
            <a:xfrm>
              <a:off x="1856438" y="3730008"/>
              <a:ext cx="3188286" cy="4581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8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Lessons</a:t>
              </a:r>
              <a:r>
                <a:rPr lang="it-IT" sz="18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&amp; Insights</a:t>
              </a:r>
              <a:endParaRPr lang="en-GB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07A548-3B91-A9DF-BFE4-8B9E6D319579}"/>
              </a:ext>
            </a:extLst>
          </p:cNvPr>
          <p:cNvGrpSpPr/>
          <p:nvPr/>
        </p:nvGrpSpPr>
        <p:grpSpPr>
          <a:xfrm>
            <a:off x="868051" y="4580655"/>
            <a:ext cx="4121984" cy="905988"/>
            <a:chOff x="922740" y="4314792"/>
            <a:chExt cx="4121984" cy="905988"/>
          </a:xfrm>
        </p:grpSpPr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25D9C510-B879-BF99-F0EB-F760FCAD8DD8}"/>
                </a:ext>
              </a:extLst>
            </p:cNvPr>
            <p:cNvSpPr txBox="1">
              <a:spLocks/>
            </p:cNvSpPr>
            <p:nvPr/>
          </p:nvSpPr>
          <p:spPr>
            <a:xfrm>
              <a:off x="1846813" y="4314792"/>
              <a:ext cx="2898442" cy="6708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Engagement</a:t>
              </a:r>
              <a:endParaRPr lang="en-GB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52F454EB-FE12-549C-CCC8-CFB501A88A77}"/>
                </a:ext>
              </a:extLst>
            </p:cNvPr>
            <p:cNvSpPr txBox="1">
              <a:spLocks/>
            </p:cNvSpPr>
            <p:nvPr/>
          </p:nvSpPr>
          <p:spPr>
            <a:xfrm>
              <a:off x="1856438" y="4762590"/>
              <a:ext cx="3188286" cy="4581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8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Spreading</a:t>
              </a:r>
              <a:r>
                <a:rPr lang="it-IT" sz="18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Knowledge</a:t>
              </a:r>
              <a:endParaRPr lang="en-GB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pic>
          <p:nvPicPr>
            <p:cNvPr id="2054" name="Picture 6" descr="iOS 17.4">
              <a:extLst>
                <a:ext uri="{FF2B5EF4-FFF2-40B4-BE49-F238E27FC236}">
                  <a16:creationId xmlns:a16="http://schemas.microsoft.com/office/drawing/2014/main" id="{A0F411EE-61A8-8168-8BC1-D66920BA3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740" y="4404063"/>
              <a:ext cx="713715" cy="71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9B50960-D75D-02EA-A1F3-1316018AEEBB}"/>
              </a:ext>
            </a:extLst>
          </p:cNvPr>
          <p:cNvSpPr txBox="1"/>
          <p:nvPr/>
        </p:nvSpPr>
        <p:spPr>
          <a:xfrm>
            <a:off x="838200" y="5788814"/>
            <a:ext cx="674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Rewards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convert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seeds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in prices)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4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D896-2783-57E4-91C0-F7DD81F8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Product</a:t>
            </a:r>
            <a:endParaRPr lang="en-GB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1C69C-C0B9-82D6-5DF2-C951EC827610}"/>
              </a:ext>
            </a:extLst>
          </p:cNvPr>
          <p:cNvSpPr txBox="1"/>
          <p:nvPr/>
        </p:nvSpPr>
        <p:spPr>
          <a:xfrm>
            <a:off x="838200" y="1258519"/>
            <a:ext cx="540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Backend</a:t>
            </a:r>
            <a:endParaRPr lang="en-GB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100" name="Picture 4" descr="iOS 17.4">
            <a:extLst>
              <a:ext uri="{FF2B5EF4-FFF2-40B4-BE49-F238E27FC236}">
                <a16:creationId xmlns:a16="http://schemas.microsoft.com/office/drawing/2014/main" id="{A3E28CD7-873F-1794-438E-C47D48DC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1" y="3635353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OS 17.4">
            <a:extLst>
              <a:ext uri="{FF2B5EF4-FFF2-40B4-BE49-F238E27FC236}">
                <a16:creationId xmlns:a16="http://schemas.microsoft.com/office/drawing/2014/main" id="{7CF1EC1B-DA45-20CE-FFE8-8C19718E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1" y="5002403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AE5A1C9-21BB-A8A3-66B7-104E1ED1B5B1}"/>
              </a:ext>
            </a:extLst>
          </p:cNvPr>
          <p:cNvSpPr txBox="1">
            <a:spLocks/>
          </p:cNvSpPr>
          <p:nvPr/>
        </p:nvSpPr>
        <p:spPr>
          <a:xfrm>
            <a:off x="1886196" y="2070932"/>
            <a:ext cx="2898442" cy="67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1. API Call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ED6708F-CFD2-457C-00F3-3F591994D803}"/>
              </a:ext>
            </a:extLst>
          </p:cNvPr>
          <p:cNvSpPr txBox="1">
            <a:spLocks/>
          </p:cNvSpPr>
          <p:nvPr/>
        </p:nvSpPr>
        <p:spPr>
          <a:xfrm>
            <a:off x="1886196" y="2546048"/>
            <a:ext cx="5730529" cy="4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DSSAT, Forecast API, </a:t>
            </a:r>
            <a:r>
              <a:rPr lang="it-IT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Avizio</a:t>
            </a:r>
            <a:endParaRPr lang="en-GB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9" name="Picture 2" descr="iOS 17.4">
            <a:extLst>
              <a:ext uri="{FF2B5EF4-FFF2-40B4-BE49-F238E27FC236}">
                <a16:creationId xmlns:a16="http://schemas.microsoft.com/office/drawing/2014/main" id="{4A155EB7-CBCE-1006-E193-4AB53EBD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1" y="2199783"/>
            <a:ext cx="670178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39A2CDD3-EEB2-7471-CB37-8184CF2B4E08}"/>
              </a:ext>
            </a:extLst>
          </p:cNvPr>
          <p:cNvSpPr txBox="1">
            <a:spLocks/>
          </p:cNvSpPr>
          <p:nvPr/>
        </p:nvSpPr>
        <p:spPr>
          <a:xfrm>
            <a:off x="1919373" y="3635353"/>
            <a:ext cx="5171102" cy="67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2. Data </a:t>
            </a:r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Retrieval</a:t>
            </a:r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&amp; Application </a:t>
            </a:r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Logic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A6C8C12-28BF-4691-FEFF-EFF3A8516065}"/>
              </a:ext>
            </a:extLst>
          </p:cNvPr>
          <p:cNvSpPr txBox="1">
            <a:spLocks/>
          </p:cNvSpPr>
          <p:nvPr/>
        </p:nvSpPr>
        <p:spPr>
          <a:xfrm>
            <a:off x="1919373" y="4820034"/>
            <a:ext cx="2898442" cy="67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3. Happy </a:t>
            </a:r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Plants</a:t>
            </a:r>
            <a:endParaRPr lang="en-GB" sz="24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5CF9027-A4E9-F584-EE44-0AE645092722}"/>
              </a:ext>
            </a:extLst>
          </p:cNvPr>
          <p:cNvSpPr txBox="1">
            <a:spLocks/>
          </p:cNvSpPr>
          <p:nvPr/>
        </p:nvSpPr>
        <p:spPr>
          <a:xfrm>
            <a:off x="1919373" y="5358650"/>
            <a:ext cx="7269077" cy="41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Happy </a:t>
            </a:r>
            <a:r>
              <a:rPr lang="it-IT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growers</a:t>
            </a:r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!</a:t>
            </a:r>
            <a:endParaRPr lang="en-GB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61342-1E0C-EE6E-2F71-BF1C6780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49" y="755154"/>
            <a:ext cx="1721788" cy="1721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4C62E-D0C0-8A8E-AE16-37CCEEF2FC12}"/>
              </a:ext>
            </a:extLst>
          </p:cNvPr>
          <p:cNvSpPr txBox="1"/>
          <p:nvPr/>
        </p:nvSpPr>
        <p:spPr>
          <a:xfrm>
            <a:off x="3377454" y="2186952"/>
            <a:ext cx="5401339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Thanks!</a:t>
            </a:r>
            <a:endParaRPr lang="en-GB" sz="4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0B838D-DA32-5B51-3583-9256E458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4649" y="5604091"/>
            <a:ext cx="1607861" cy="49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6DF73-11D9-C935-FC7C-05D543BAD222}"/>
              </a:ext>
            </a:extLst>
          </p:cNvPr>
          <p:cNvSpPr txBox="1"/>
          <p:nvPr/>
        </p:nvSpPr>
        <p:spPr>
          <a:xfrm>
            <a:off x="3414874" y="2843677"/>
            <a:ext cx="540133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GDSC </a:t>
            </a:r>
            <a:r>
              <a:rPr lang="it-IT" sz="24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PoliMi</a:t>
            </a:r>
            <a:r>
              <a:rPr lang="it-IT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– Team 9</a:t>
            </a:r>
            <a:endParaRPr lang="en-GB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E9D06F-F573-74E8-86C9-9F6FAC2E03C6}"/>
              </a:ext>
            </a:extLst>
          </p:cNvPr>
          <p:cNvSpPr txBox="1">
            <a:spLocks/>
          </p:cNvSpPr>
          <p:nvPr/>
        </p:nvSpPr>
        <p:spPr>
          <a:xfrm>
            <a:off x="3135292" y="3824664"/>
            <a:ext cx="5960501" cy="1133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Alessandro Cogollo – </a:t>
            </a:r>
            <a:r>
              <a:rPr lang="it-IT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alessandro.cogollo@mail.polimi.i</a:t>
            </a:r>
            <a:r>
              <a:rPr lang="en-GB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</a:t>
            </a: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Tommaso Crippa – tommaso2.crippa@mail.polimi.it</a:t>
            </a: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Alessandro Mileto – alessandromileto22@gmail.com</a:t>
            </a: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Pietro </a:t>
            </a:r>
            <a:r>
              <a:rPr lang="it-IT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Morcavallo</a:t>
            </a:r>
            <a:r>
              <a:rPr lang="it-IT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- pietro.morcavallo@mail.polimi.it</a:t>
            </a:r>
          </a:p>
          <a:p>
            <a:pPr algn="ctr"/>
            <a:endParaRPr lang="it-IT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9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150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Inter</vt:lpstr>
      <vt:lpstr>Office Theme</vt:lpstr>
      <vt:lpstr>PowerPoint Presentation</vt:lpstr>
      <vt:lpstr>Problem</vt:lpstr>
      <vt:lpstr>Solution</vt:lpstr>
      <vt:lpstr>Product</vt:lpstr>
      <vt:lpstr>Product</vt:lpstr>
      <vt:lpstr>Product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Cogollo</dc:creator>
  <cp:lastModifiedBy>Alessandro Cogollo</cp:lastModifiedBy>
  <cp:revision>51</cp:revision>
  <dcterms:created xsi:type="dcterms:W3CDTF">2024-03-21T20:41:21Z</dcterms:created>
  <dcterms:modified xsi:type="dcterms:W3CDTF">2024-03-22T08:24:33Z</dcterms:modified>
</cp:coreProperties>
</file>